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6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5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64.xml"/><Relationship Id="rId13" Type="http://schemas.openxmlformats.org/officeDocument/2006/relationships/image" Target="../media/image12.svg"/><Relationship Id="rId12" Type="http://schemas.openxmlformats.org/officeDocument/2006/relationships/image" Target="../media/image11.png"/><Relationship Id="rId11" Type="http://schemas.openxmlformats.org/officeDocument/2006/relationships/image" Target="../media/image10.svg"/><Relationship Id="rId10" Type="http://schemas.openxmlformats.org/officeDocument/2006/relationships/image" Target="../media/image9.png"/><Relationship Id="rId1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270" y="0"/>
            <a:ext cx="12193270" cy="701294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2565" y="139065"/>
            <a:ext cx="11774805" cy="6718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5" name="表格 14"/>
          <p:cNvGraphicFramePr/>
          <p:nvPr>
            <p:custDataLst>
              <p:tags r:id="rId1"/>
            </p:custDataLst>
          </p:nvPr>
        </p:nvGraphicFramePr>
        <p:xfrm>
          <a:off x="774065" y="671830"/>
          <a:ext cx="11038205" cy="4359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8925"/>
                <a:gridCol w="1128395"/>
                <a:gridCol w="5199380"/>
                <a:gridCol w="3151505"/>
              </a:tblGrid>
              <a:tr h="477520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整理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需与非需</a:t>
                      </a:r>
                      <a:endParaRPr lang="zh-CN" sz="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一取一舍</a:t>
                      </a:r>
                      <a:endParaRPr lang="zh-CN" sz="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区分必需与非必需：将工作场所的物品区分为物品管理、空间管理进行整理</a:t>
                      </a:r>
                      <a:endParaRPr lang="zh-CN" sz="9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目的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腾出空间（空间活用）</a:t>
                      </a:r>
                      <a:r>
                        <a:rPr lang="en-US" altLang="zh-CN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塑造整洁的工作场所</a:t>
                      </a:r>
                      <a:r>
                        <a:rPr lang="zh-CN" sz="9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</a:t>
                      </a:r>
                      <a:endParaRPr lang="zh-CN" sz="9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整顿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合理布局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存取高效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定点定位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标识清晰：把必需用的物品按照规定位置摆放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并加以标识</a:t>
                      </a: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。标识尽量统一，醒目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目的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：一目了然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便利拿取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7520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清扫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清除垃圾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靓化环境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彻底清洁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责任到人：包括日常清扫和设备维护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分工明确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及时督导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目的：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减少交叉感染风险</a:t>
                      </a:r>
                      <a:r>
                        <a:rPr lang="en-US" alt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稳定</a:t>
                      </a: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质量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6885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清洁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洁净环境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常抓不懈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规范流程、维持成果：制定</a:t>
                      </a: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责任分区图及质量标准图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目的：维持效果，持续改进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7520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素养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健全规范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固化习惯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养成良好习惯、提升素养：着装规范、沟通文明，积极主动服务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目的：培养良好习惯，做好环境及自我形象管理，营造团对精神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8155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安全</a:t>
                      </a:r>
                      <a:endParaRPr lang="zh-CN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未雨绸缪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>
                          <a:latin typeface="黑体" panose="02010609060101010101" charset="-122"/>
                          <a:ea typeface="黑体" panose="02010609060101010101" charset="-122"/>
                        </a:rPr>
                        <a:t>警惕常存</a:t>
                      </a:r>
                      <a:endParaRPr lang="zh-CN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预防隐患、保障安全：包括环境安全、医疗安全，即使发现和纠正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目的：建立起安全管理的氛围与环境</a:t>
                      </a:r>
                      <a:endParaRPr lang="zh-CN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7520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节约</a:t>
                      </a:r>
                      <a:endParaRPr lang="zh-CN" altLang="en-US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取之有度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用之有节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倡导节约意识，合理利用资源，降低医疗成本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目的：节约资源，减耗增效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6885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服务</a:t>
                      </a:r>
                      <a:endParaRPr lang="zh-CN" altLang="en-US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服务为本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认知先行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以患者为中心，提供优质、高效、人性化的护理服务，提升患者满意度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目的：患者至上，满足多元需求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477520">
                <a:tc>
                  <a:txBody>
                    <a:bodyPr/>
                    <a:p>
                      <a:pPr marL="85725" indent="0" algn="l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满意</a:t>
                      </a:r>
                      <a:endParaRPr lang="zh-CN" altLang="en-US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持续满意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85725" indent="0" algn="ctr">
                        <a:lnSpc>
                          <a:spcPct val="1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800" b="1">
                          <a:latin typeface="黑体" panose="02010609060101010101" charset="-122"/>
                          <a:ea typeface="黑体" panose="02010609060101010101" charset="-122"/>
                        </a:rPr>
                        <a:t>方得始终</a:t>
                      </a:r>
                      <a:endParaRPr lang="zh-CN" altLang="en-US" sz="8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实现患者、员工、社会等多方满意，打造和谐的护患关系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2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目的：以满意为旨，铸就服务品质</a:t>
                      </a:r>
                      <a:endParaRPr lang="zh-CN" altLang="en-US" sz="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sp>
        <p:nvSpPr>
          <p:cNvPr id="23" name="文本框 11"/>
          <p:cNvSpPr txBox="1"/>
          <p:nvPr/>
        </p:nvSpPr>
        <p:spPr>
          <a:xfrm>
            <a:off x="494665" y="179705"/>
            <a:ext cx="11774170" cy="492125"/>
          </a:xfrm>
          <a:prstGeom prst="rect">
            <a:avLst/>
          </a:prstGeom>
          <a:noFill/>
          <a:ln w="6350">
            <a:noFill/>
          </a:ln>
        </p:spPr>
        <p:txBody>
          <a:bodyPr vert="horz" wrap="square" lIns="0" tIns="0" rIns="0" bIns="0" anchor="t">
            <a:noAutofit/>
          </a:bodyPr>
          <a:lstStyle/>
          <a:p>
            <a:pPr marL="0" marR="0" algn="ctr" fontAlgn="base" latinLnBrk="0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300" kern="100" spc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9S管理宣传看板———培养优质团队 提高团队力</a:t>
            </a:r>
            <a:r>
              <a:rPr lang="en-US" altLang="zh-CN" sz="2300" kern="100" spc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量</a:t>
            </a:r>
            <a:endParaRPr lang="en-US" altLang="zh-CN" sz="2300" kern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24" name="文本框 12"/>
          <p:cNvSpPr txBox="1"/>
          <p:nvPr/>
        </p:nvSpPr>
        <p:spPr>
          <a:xfrm>
            <a:off x="774065" y="5135880"/>
            <a:ext cx="3441700" cy="1601470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indent="318770" algn="just">
              <a:lnSpc>
                <a:spcPct val="130000"/>
              </a:lnSpc>
            </a:pPr>
            <a:r>
              <a:rPr lang="en-US" altLang="zh-CN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9S管理旨在打造整洁、舒适且安全的工作环境</a:t>
            </a:r>
            <a:r>
              <a:rPr lang="zh-CN" altLang="en-US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，</a:t>
            </a:r>
            <a:r>
              <a:rPr lang="en-US" altLang="zh-CN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强化自律与规范意识，提升综合素养，提高护理质量</a:t>
            </a:r>
            <a:r>
              <a:rPr lang="zh-CN" altLang="en-US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。</a:t>
            </a:r>
            <a:r>
              <a:rPr lang="en-US" altLang="zh-CN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通过设置9S标准认知区、</a:t>
            </a:r>
            <a:r>
              <a:rPr lang="zh-CN" altLang="en-US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目的、管理要求区域</a:t>
            </a:r>
            <a:r>
              <a:rPr lang="en-US" altLang="zh-CN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，进行多维度的把控，建立信息反馈及时、经验传承有序、优化改进持续的9S闭环管理体系，助力</a:t>
            </a:r>
            <a:r>
              <a:rPr lang="zh-CN" altLang="en-US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护理</a:t>
            </a:r>
            <a:r>
              <a:rPr lang="en-US" altLang="zh-CN" sz="1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服务质量稳步提升。</a:t>
            </a:r>
            <a:endParaRPr lang="en-US" altLang="zh-CN" sz="1200" b="1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82210" y="5135245"/>
            <a:ext cx="6830060" cy="160274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护士长统筹管理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定期督导</a:t>
            </a:r>
            <a:endParaRPr lang="en-US" altLang="zh-CN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成立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9S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管理小组，列出具体管理明细、手册并明示。</a:t>
            </a: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区域划分设置责任人，按照科室布局及特点进行区域划分及分工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保证每个区域有专人负责管理和督导。</a:t>
            </a: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各责任人定期检查责任区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发现问题立即整改。</a:t>
            </a: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对于辅勤人员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保洁员、护工等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有明确的分工</a:t>
            </a:r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科室工作人员对辅勤人员相关工作进行督导检查。</a:t>
            </a: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缺角矩形 8"/>
          <p:cNvSpPr/>
          <p:nvPr/>
        </p:nvSpPr>
        <p:spPr>
          <a:xfrm>
            <a:off x="262890" y="5287010"/>
            <a:ext cx="511175" cy="1103630"/>
          </a:xfrm>
          <a:prstGeom prst="plaque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目的</a:t>
            </a:r>
            <a:endParaRPr lang="zh-CN" altLang="en-US" sz="20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2" name="缺角矩形 8"/>
          <p:cNvSpPr/>
          <p:nvPr/>
        </p:nvSpPr>
        <p:spPr>
          <a:xfrm>
            <a:off x="4471035" y="5287010"/>
            <a:ext cx="511175" cy="1103630"/>
          </a:xfrm>
          <a:prstGeom prst="plaque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要求</a:t>
            </a:r>
            <a:endParaRPr lang="zh-CN" altLang="en-US" sz="20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3" name="缺角矩形 8"/>
          <p:cNvSpPr/>
          <p:nvPr/>
        </p:nvSpPr>
        <p:spPr>
          <a:xfrm>
            <a:off x="313690" y="1236345"/>
            <a:ext cx="511175" cy="3363595"/>
          </a:xfrm>
          <a:prstGeom prst="plaque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标准认知</a:t>
            </a:r>
            <a:r>
              <a:rPr lang="zh-CN" altLang="en-US" sz="2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区</a:t>
            </a:r>
            <a:endParaRPr lang="zh-CN" altLang="en-US" sz="2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30985" y="731520"/>
            <a:ext cx="718820" cy="4246880"/>
            <a:chOff x="2528" y="1380"/>
            <a:chExt cx="1132" cy="8007"/>
          </a:xfrm>
        </p:grpSpPr>
        <p:grpSp>
          <p:nvGrpSpPr>
            <p:cNvPr id="13" name="组合 12"/>
            <p:cNvGrpSpPr/>
            <p:nvPr/>
          </p:nvGrpSpPr>
          <p:grpSpPr>
            <a:xfrm>
              <a:off x="2528" y="1380"/>
              <a:ext cx="1132" cy="5218"/>
              <a:chOff x="4314" y="1445"/>
              <a:chExt cx="802" cy="386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426" y="1445"/>
                <a:ext cx="690" cy="3863"/>
                <a:chOff x="10750" y="2986"/>
                <a:chExt cx="690" cy="3863"/>
              </a:xfrm>
            </p:grpSpPr>
            <p:pic>
              <p:nvPicPr>
                <p:cNvPr id="5" name="图片 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751" y="2986"/>
                  <a:ext cx="624" cy="492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0751" y="3661"/>
                  <a:ext cx="516" cy="432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751" y="4346"/>
                  <a:ext cx="528" cy="384"/>
                </a:xfrm>
                <a:prstGeom prst="rect">
                  <a:avLst/>
                </a:prstGeom>
              </p:spPr>
            </p:pic>
            <p:pic>
              <p:nvPicPr>
                <p:cNvPr id="10" name="图片 9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51" y="5717"/>
                  <a:ext cx="564" cy="312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50" y="6386"/>
                  <a:ext cx="690" cy="463"/>
                </a:xfrm>
                <a:prstGeom prst="rect">
                  <a:avLst/>
                </a:prstGeom>
              </p:spPr>
            </p:pic>
          </p:grpSp>
          <p:pic>
            <p:nvPicPr>
              <p:cNvPr id="20" name="图片 20" descr="医院病房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14" y="3440"/>
                <a:ext cx="737" cy="486"/>
              </a:xfrm>
              <a:prstGeom prst="rect">
                <a:avLst/>
              </a:prstGeom>
            </p:spPr>
          </p:pic>
        </p:grpSp>
        <p:pic>
          <p:nvPicPr>
            <p:cNvPr id="2" name="图片 1" descr="水滴计算器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686" y="6876"/>
              <a:ext cx="747" cy="747"/>
            </a:xfrm>
            <a:prstGeom prst="rect">
              <a:avLst/>
            </a:prstGeom>
          </p:spPr>
        </p:pic>
        <p:pic>
          <p:nvPicPr>
            <p:cNvPr id="3" name="图片 2" descr="服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687" y="7841"/>
              <a:ext cx="628" cy="628"/>
            </a:xfrm>
            <a:prstGeom prst="rect">
              <a:avLst/>
            </a:prstGeom>
          </p:spPr>
        </p:pic>
        <p:pic>
          <p:nvPicPr>
            <p:cNvPr id="4" name="图片 3" descr="员工评定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733" y="8687"/>
              <a:ext cx="700" cy="700"/>
            </a:xfrm>
            <a:prstGeom prst="rect">
              <a:avLst/>
            </a:prstGeom>
          </p:spPr>
        </p:pic>
      </p:grpSp>
    </p:spTree>
    <p:custDataLst>
      <p:tags r:id="rId1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869*343"/>
  <p:tag name="TABLE_ENDDRAG_RECT" val="64*65*869*343"/>
  <p:tag name="wpp_generatetext" val="1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0276792,21576960,21556184],&quot;65&quot;:[20205081]}"/>
</p:tagLst>
</file>

<file path=ppt/tags/tag65.xml><?xml version="1.0" encoding="utf-8"?>
<p:tagLst xmlns:p="http://schemas.openxmlformats.org/presentationml/2006/main">
  <p:tag name="resource_record_key" val="{&quot;10&quot;:[20276792,21576960,21556184],&quot;65&quot;:[20205081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WPS 演示</Application>
  <PresentationFormat>宽屏</PresentationFormat>
  <Paragraphs>98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黑体</vt:lpstr>
      <vt:lpstr>Times New Roman</vt:lpstr>
      <vt:lpstr>Calibri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南方姑娘</cp:lastModifiedBy>
  <cp:revision>164</cp:revision>
  <dcterms:created xsi:type="dcterms:W3CDTF">2019-06-19T02:08:00Z</dcterms:created>
  <dcterms:modified xsi:type="dcterms:W3CDTF">2025-12-10T23:56:05Z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8D34ADEB66E04D4A94AE0D854B674418_13</vt:lpwstr>
  </property>
</Properties>
</file>